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5" r:id="rId3"/>
    <p:sldId id="277" r:id="rId4"/>
    <p:sldId id="278" r:id="rId5"/>
    <p:sldId id="279" r:id="rId6"/>
    <p:sldId id="257" r:id="rId7"/>
    <p:sldId id="280" r:id="rId8"/>
    <p:sldId id="281" r:id="rId9"/>
    <p:sldId id="282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5E7"/>
    <a:srgbClr val="C6E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0" autoAdjust="0"/>
    <p:restoredTop sz="96920" autoAdjust="0"/>
  </p:normalViewPr>
  <p:slideViewPr>
    <p:cSldViewPr snapToGrid="0">
      <p:cViewPr varScale="1">
        <p:scale>
          <a:sx n="73" d="100"/>
          <a:sy n="73" d="100"/>
        </p:scale>
        <p:origin x="48" y="54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7019F-1562-4D4D-9BD1-D5B3C5A0F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BAE7B-351D-49B5-8C92-4AB8A6A80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2F7D0-663C-438E-855C-F364F796F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621DE-F31A-4A42-B130-528E25551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5FF3D-08EE-4880-BBD8-51D58BAED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D9575-3B83-4B1C-B237-EA2FCF9A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84AD39-0BEC-4E63-A39A-2D6675956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7FD21-38EA-4265-B723-3877A0C5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3F20A-E729-45B4-A01B-80E5C133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66D48-3B57-4D92-BE26-3700E619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4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C67E0-D0A4-411F-B60D-22C18E856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96A63B-297D-4134-9798-C34203DDB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FB70-584B-4B01-80C3-97A857A4F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BA6E0-3D1E-4425-BEA0-F66F9241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B886B-99DB-44DF-B6CE-D754523B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3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FCEA-5205-4C25-96BD-10B25D4E5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BEF70-BA71-41F3-AF3B-C82FF3888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3B64-8B84-4EB7-B2B1-D36459A6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1D7F6-121C-4D1D-BECA-E87823A2A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D2FBA-1B3B-4B9C-AD5B-C85ADC2B8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8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95E20-F62D-400F-9A94-BEC50B2A7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AE55F-D47D-4A89-8EA1-039FB5A01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6B402-9E7F-4E3F-97D8-E3378C2D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F5470-44BC-47B5-A8FC-AD1FA719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931DF-AFCC-4AF2-9DC5-749F143B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5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92DD-FF4D-447E-8A7E-550D39B1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4939-6301-4017-B78F-49616FABF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AA158-3663-4D09-A22F-2D06891DD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ADD70-F021-41BA-BDEC-EB87107F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EDF01-C74C-487D-879C-31BBE3ED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E45E3-F218-4490-A578-9FE141A0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BD4D1-E1E8-456C-A498-FA308B1D4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C0D67-8D98-4D80-94FD-0054FEBC7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A6110-5BC5-42E9-B27D-407F8A3D2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B8F4B-C844-4251-A5EA-AE5618F79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F881B-96CE-4FFE-B6B2-F3977E5B8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3CB416-3F05-49E6-A49D-D13B09D2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CF9C7E-7F48-431D-9F96-C17C71808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28C7C-BD2F-479C-BFC8-A795CC7D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6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E283-30C0-43CB-BAC4-0CE3974D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C37616-A833-451F-A6CD-016713C2F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34CD4-E258-4E57-9393-6EB25C7B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69DDB-18A0-4BCF-A4C1-612F8486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8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95F3D-9D0F-4FA3-BDD7-0942C322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537C54-7D35-4530-BA57-93632405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C9AC8-DD30-4D05-B1B0-2B2BAA91E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12A3-E2A1-487C-BA63-F36CF79D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70998-B903-4048-8357-990875D10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68700-CA35-4F6D-8033-0875902C6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9BBEC-780E-40EC-82BA-D4DF6322E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E554D-C7A7-4EB0-99AD-BFB9E7A7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2B95A-EA2A-44FA-960C-BA00CCEF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7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151C-A613-4B16-A27A-1619A4B6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370F3-B234-4A69-AE2F-E795EBC56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8AA02-7364-4485-95A7-4B1E2D377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638DC-052A-44A0-ADCF-81FF4B17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02E30-8A7B-4852-8146-27B4936C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3335B-F5C0-44AD-B402-64548AC6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D14BC-3F00-44E1-B9F8-851569CF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D3A0E-50AD-48A3-9C9F-BBA51A415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4C520-0FD3-4C81-9A86-4305F298A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23816-C232-4311-B403-7D8B3F9082C1}" type="datetimeFigureOut">
              <a:rPr lang="en-US" smtClean="0"/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08DF3-35EF-406F-BF76-27226F40C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A9FE-17D7-4FF1-8117-A631D5046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24BDE-ED1C-4A24-959F-4230EED7F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0.xml"/><Relationship Id="rId7" Type="http://schemas.openxmlformats.org/officeDocument/2006/relationships/slide" Target="slide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10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1C8-4B6F-45CB-A619-D76335831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1325" y="-567405"/>
            <a:ext cx="7662779" cy="23876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Make Your Escape!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254C4-A0D9-47BF-B017-B240815EB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2483" y="1901575"/>
            <a:ext cx="4743115" cy="1655762"/>
          </a:xfrm>
        </p:spPr>
        <p:txBody>
          <a:bodyPr/>
          <a:lstStyle/>
          <a:p>
            <a:r>
              <a:rPr lang="en-US" dirty="0">
                <a:solidFill>
                  <a:srgbClr val="6CC5E7"/>
                </a:solidFill>
              </a:rPr>
              <a:t>Making an escape room in PowerPoint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334FD1-C71A-4FEB-915C-6CF7F5168713}"/>
              </a:ext>
            </a:extLst>
          </p:cNvPr>
          <p:cNvSpPr txBox="1"/>
          <p:nvPr/>
        </p:nvSpPr>
        <p:spPr>
          <a:xfrm>
            <a:off x="8347243" y="2992386"/>
            <a:ext cx="1810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Sharon Goza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Game2Learn, LLC</a:t>
            </a:r>
          </a:p>
        </p:txBody>
      </p:sp>
    </p:spTree>
    <p:extLst>
      <p:ext uri="{BB962C8B-B14F-4D97-AF65-F5344CB8AC3E}">
        <p14:creationId xmlns:p14="http://schemas.microsoft.com/office/powerpoint/2010/main" val="2744004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F434-73C3-483F-8C3A-EDD74B77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 and Build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C74B-B72C-49BA-BB08-67D419EC57B5}"/>
              </a:ext>
            </a:extLst>
          </p:cNvPr>
          <p:cNvSpPr txBox="1"/>
          <p:nvPr/>
        </p:nvSpPr>
        <p:spPr>
          <a:xfrm>
            <a:off x="838199" y="1341973"/>
            <a:ext cx="9998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Run through your room in Slide Show.</a:t>
            </a:r>
          </a:p>
          <a:p>
            <a:pPr marL="342900" indent="-342900">
              <a:buAutoNum type="arabicPeriod"/>
            </a:pPr>
            <a:r>
              <a:rPr lang="en-US" dirty="0"/>
              <a:t>Test the wrong combinations as well as the correct ones to make sure the links are correct.</a:t>
            </a:r>
          </a:p>
          <a:p>
            <a:pPr marL="342900" indent="-342900">
              <a:buAutoNum type="arabicPeriod"/>
            </a:pPr>
            <a:r>
              <a:rPr lang="en-US" dirty="0"/>
              <a:t>Once the Slide Show works, you can save it as a Power Point Presentation and deliver it.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800100" lvl="1" indent="-342900">
              <a:buAutoNum type="arabicPeriod"/>
            </a:pP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0A37EA-ED95-4A59-A72D-C82183948F1F}"/>
              </a:ext>
            </a:extLst>
          </p:cNvPr>
          <p:cNvSpPr txBox="1">
            <a:spLocks/>
          </p:cNvSpPr>
          <p:nvPr/>
        </p:nvSpPr>
        <p:spPr>
          <a:xfrm>
            <a:off x="838199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Expand it!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EAC8E8-CAAC-4611-B3F4-0A4F70A7F3FB}"/>
              </a:ext>
            </a:extLst>
          </p:cNvPr>
          <p:cNvSpPr txBox="1"/>
          <p:nvPr/>
        </p:nvSpPr>
        <p:spPr>
          <a:xfrm>
            <a:off x="838198" y="3743066"/>
            <a:ext cx="99985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Add multiple rooms.</a:t>
            </a:r>
          </a:p>
          <a:p>
            <a:pPr marL="800100" lvl="1" indent="-342900">
              <a:buAutoNum type="arabicPeriod"/>
            </a:pPr>
            <a:r>
              <a:rPr lang="en-US" dirty="0"/>
              <a:t>Each room can be a different lesson.</a:t>
            </a:r>
          </a:p>
          <a:p>
            <a:pPr marL="800100" lvl="1" indent="-342900">
              <a:buAutoNum type="arabicPeriod"/>
            </a:pPr>
            <a:r>
              <a:rPr lang="en-US" dirty="0"/>
              <a:t>Imagine each escape room as a test for a different subject.</a:t>
            </a:r>
          </a:p>
          <a:p>
            <a:pPr marL="342900" indent="-342900">
              <a:buAutoNum type="arabicPeriod"/>
            </a:pPr>
            <a:r>
              <a:rPr lang="en-US" dirty="0"/>
              <a:t>Add multiple locks which reveal other clues.</a:t>
            </a:r>
          </a:p>
          <a:p>
            <a:pPr marL="342900" indent="-342900">
              <a:buAutoNum type="arabicPeriod"/>
            </a:pPr>
            <a:r>
              <a:rPr lang="en-US" dirty="0"/>
              <a:t>Locks can be answers to multiple choice questions.</a:t>
            </a:r>
          </a:p>
          <a:p>
            <a:pPr marL="342900" indent="-342900">
              <a:buAutoNum type="arabicPeriod"/>
            </a:pPr>
            <a:r>
              <a:rPr lang="en-US" dirty="0"/>
              <a:t>Weave in story with lessons.</a:t>
            </a:r>
          </a:p>
          <a:p>
            <a:endParaRPr lang="en-US" dirty="0"/>
          </a:p>
          <a:p>
            <a:pPr marL="800100" lvl="1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800100" lvl="1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43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DCBF-5D19-499A-AF6D-D2AC1A86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Slide Show Setup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027C02-18FD-44F4-B679-F48E3752F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3100"/>
            <a:ext cx="10515600" cy="1284893"/>
          </a:xfrm>
          <a:ln w="952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1C5C1-58C3-4A2B-A7E4-E1C375835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92377"/>
            <a:ext cx="4267499" cy="369176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E318D5-84BD-43F9-AD0B-BB00F5AE0850}"/>
              </a:ext>
            </a:extLst>
          </p:cNvPr>
          <p:cNvCxnSpPr>
            <a:cxnSpLocks/>
          </p:cNvCxnSpPr>
          <p:nvPr/>
        </p:nvCxnSpPr>
        <p:spPr>
          <a:xfrm>
            <a:off x="4138863" y="2491874"/>
            <a:ext cx="2277979" cy="1226040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6B319C-8755-46A4-8A36-64C305D7BA99}"/>
              </a:ext>
            </a:extLst>
          </p:cNvPr>
          <p:cNvSpPr txBox="1"/>
          <p:nvPr/>
        </p:nvSpPr>
        <p:spPr>
          <a:xfrm>
            <a:off x="6416842" y="3429000"/>
            <a:ext cx="5240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Select Slide Show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 Set Up Slide Show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This pops up the “Set Up Show” dialog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 “Browsed at a kiosk” (full screen)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This will make it so that people cannot use the arrow keys when navigating through your escape room.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0A4B6B-1FD9-485D-8FF2-0BF59BBEEF04}"/>
              </a:ext>
            </a:extLst>
          </p:cNvPr>
          <p:cNvCxnSpPr>
            <a:cxnSpLocks/>
          </p:cNvCxnSpPr>
          <p:nvPr/>
        </p:nvCxnSpPr>
        <p:spPr>
          <a:xfrm flipH="1" flipV="1">
            <a:off x="2550696" y="3924969"/>
            <a:ext cx="3866146" cy="4973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966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F434-73C3-483F-8C3A-EDD74B77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 the Entrance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C74B-B72C-49BA-BB08-67D419EC57B5}"/>
              </a:ext>
            </a:extLst>
          </p:cNvPr>
          <p:cNvSpPr txBox="1"/>
          <p:nvPr/>
        </p:nvSpPr>
        <p:spPr>
          <a:xfrm>
            <a:off x="899214" y="1284743"/>
            <a:ext cx="447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Introduce the story of your escape room on this page.</a:t>
            </a:r>
          </a:p>
          <a:p>
            <a:pPr marL="342900" indent="-342900">
              <a:buAutoNum type="arabicPeriod"/>
            </a:pPr>
            <a:r>
              <a:rPr lang="en-US" dirty="0"/>
              <a:t>Add a picture or a button for the user to select to enter into your room.</a:t>
            </a:r>
          </a:p>
          <a:p>
            <a:pPr marL="342900" indent="-342900">
              <a:buAutoNum type="arabicPeriod"/>
            </a:pPr>
            <a:r>
              <a:rPr lang="en-US" dirty="0"/>
              <a:t>Create a slide to be your room and then link your button to the slide.</a:t>
            </a:r>
          </a:p>
          <a:p>
            <a:pPr marL="800100" lvl="1" indent="-342900">
              <a:buAutoNum type="arabicPeriod"/>
            </a:pPr>
            <a:r>
              <a:rPr lang="en-US" dirty="0"/>
              <a:t>Right click on the image or shape</a:t>
            </a:r>
          </a:p>
          <a:p>
            <a:pPr marL="800100" lvl="1" indent="-342900">
              <a:buAutoNum type="arabicPeriod"/>
            </a:pPr>
            <a:r>
              <a:rPr lang="en-US" dirty="0"/>
              <a:t>Select Link-&gt;Insert Link</a:t>
            </a:r>
          </a:p>
          <a:p>
            <a:pPr marL="800100" lvl="1" indent="-342900">
              <a:buAutoNum type="arabicPeriod"/>
            </a:pPr>
            <a:r>
              <a:rPr lang="en-US" dirty="0"/>
              <a:t>Select “Place in This Document”</a:t>
            </a:r>
          </a:p>
          <a:p>
            <a:pPr marL="800100" lvl="1" indent="-342900">
              <a:buAutoNum type="arabicPeriod"/>
            </a:pPr>
            <a:r>
              <a:rPr lang="en-US" dirty="0"/>
              <a:t>Select the slide to go to.</a:t>
            </a:r>
          </a:p>
          <a:p>
            <a:pPr marL="800100" lvl="1" indent="-342900">
              <a:buAutoNum type="arabicPeriod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E1D0B-44C8-4CC4-9D8F-D1127568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126" y="1967831"/>
            <a:ext cx="5529660" cy="3430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519F5BB6-A819-48DD-B9CD-196A7DECFBD9}"/>
              </a:ext>
            </a:extLst>
          </p:cNvPr>
          <p:cNvCxnSpPr>
            <a:cxnSpLocks/>
          </p:cNvCxnSpPr>
          <p:nvPr/>
        </p:nvCxnSpPr>
        <p:spPr>
          <a:xfrm>
            <a:off x="5184754" y="1470526"/>
            <a:ext cx="4358106" cy="887663"/>
          </a:xfrm>
          <a:prstGeom prst="bentConnector3">
            <a:avLst>
              <a:gd name="adj1" fmla="val 10018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6BB49F0-54FA-488C-AE94-26A97491182B}"/>
              </a:ext>
            </a:extLst>
          </p:cNvPr>
          <p:cNvCxnSpPr>
            <a:cxnSpLocks/>
          </p:cNvCxnSpPr>
          <p:nvPr/>
        </p:nvCxnSpPr>
        <p:spPr>
          <a:xfrm>
            <a:off x="4275702" y="2299368"/>
            <a:ext cx="3277937" cy="1060012"/>
          </a:xfrm>
          <a:prstGeom prst="bentConnector3">
            <a:avLst>
              <a:gd name="adj1" fmla="val 9975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331AB63-EFFA-434E-A26F-BCDA0B780C05}"/>
              </a:ext>
            </a:extLst>
          </p:cNvPr>
          <p:cNvSpPr/>
          <p:nvPr/>
        </p:nvSpPr>
        <p:spPr>
          <a:xfrm>
            <a:off x="7136544" y="2753895"/>
            <a:ext cx="828842" cy="2074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E8C940-9C03-4BFC-9746-668C1FDD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939" y="4095261"/>
            <a:ext cx="3871532" cy="205643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56CAA6-C781-48C5-9A90-AAA571948192}"/>
              </a:ext>
            </a:extLst>
          </p:cNvPr>
          <p:cNvCxnSpPr>
            <a:cxnSpLocks/>
          </p:cNvCxnSpPr>
          <p:nvPr/>
        </p:nvCxnSpPr>
        <p:spPr>
          <a:xfrm flipH="1">
            <a:off x="3098114" y="4024793"/>
            <a:ext cx="876967" cy="68446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E0A36D3-135C-45B1-9068-93F4094CA00D}"/>
              </a:ext>
            </a:extLst>
          </p:cNvPr>
          <p:cNvSpPr txBox="1"/>
          <p:nvPr/>
        </p:nvSpPr>
        <p:spPr>
          <a:xfrm>
            <a:off x="1524000" y="6308209"/>
            <a:ext cx="789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It helps if you add meaningful titles to your slides to help you with your links.</a:t>
            </a:r>
          </a:p>
        </p:txBody>
      </p:sp>
    </p:spTree>
    <p:extLst>
      <p:ext uri="{BB962C8B-B14F-4D97-AF65-F5344CB8AC3E}">
        <p14:creationId xmlns:p14="http://schemas.microsoft.com/office/powerpoint/2010/main" val="45375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F434-73C3-483F-8C3A-EDD74B77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 the Main 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C74B-B72C-49BA-BB08-67D419EC57B5}"/>
              </a:ext>
            </a:extLst>
          </p:cNvPr>
          <p:cNvSpPr txBox="1"/>
          <p:nvPr/>
        </p:nvSpPr>
        <p:spPr>
          <a:xfrm>
            <a:off x="279855" y="1342190"/>
            <a:ext cx="55701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Create your room.  </a:t>
            </a:r>
          </a:p>
          <a:p>
            <a:pPr marL="800100" lvl="1" indent="-342900">
              <a:buAutoNum type="arabicPeriod"/>
            </a:pPr>
            <a:r>
              <a:rPr lang="en-US" dirty="0"/>
              <a:t>You can use an image or build your own with shapes.</a:t>
            </a:r>
          </a:p>
          <a:p>
            <a:pPr marL="342900" indent="-342900">
              <a:buAutoNum type="arabicPeriod"/>
            </a:pPr>
            <a:r>
              <a:rPr lang="en-US" dirty="0"/>
              <a:t>Describe the room and/or objective.</a:t>
            </a:r>
          </a:p>
          <a:p>
            <a:pPr marL="800100" lvl="1" indent="-342900">
              <a:buAutoNum type="arabicPeriod"/>
            </a:pPr>
            <a:r>
              <a:rPr lang="en-US" dirty="0"/>
              <a:t>A good description is necessary if you are making a 508 compliant room.</a:t>
            </a:r>
          </a:p>
          <a:p>
            <a:pPr marL="342900" indent="-342900">
              <a:buAutoNum type="arabicPeriod"/>
            </a:pPr>
            <a:r>
              <a:rPr lang="en-US" dirty="0"/>
              <a:t>Decide what things in your room will be clues and which ones will be false clues.</a:t>
            </a:r>
          </a:p>
          <a:p>
            <a:pPr marL="800100" lvl="1" indent="-342900">
              <a:buAutoNum type="arabicPeriod"/>
            </a:pPr>
            <a:r>
              <a:rPr lang="en-US" dirty="0"/>
              <a:t>Books</a:t>
            </a:r>
          </a:p>
          <a:p>
            <a:pPr marL="800100" lvl="1" indent="-342900">
              <a:buAutoNum type="arabicPeriod"/>
            </a:pPr>
            <a:r>
              <a:rPr lang="en-US" dirty="0"/>
              <a:t>Computer</a:t>
            </a:r>
          </a:p>
          <a:p>
            <a:pPr marL="800100" lvl="1" indent="-342900">
              <a:buAutoNum type="arabicPeriod"/>
            </a:pPr>
            <a:r>
              <a:rPr lang="en-US" dirty="0"/>
              <a:t>Tree</a:t>
            </a:r>
          </a:p>
          <a:p>
            <a:pPr marL="800100" lvl="1" indent="-342900">
              <a:buAutoNum type="arabicPeriod"/>
            </a:pPr>
            <a:r>
              <a:rPr lang="en-US" dirty="0"/>
              <a:t>Clock</a:t>
            </a:r>
          </a:p>
          <a:p>
            <a:pPr marL="800100" lvl="1" indent="-342900">
              <a:buAutoNum type="arabicPeriod"/>
            </a:pPr>
            <a:r>
              <a:rPr lang="en-US" dirty="0"/>
              <a:t>Drawer (false)</a:t>
            </a:r>
          </a:p>
          <a:p>
            <a:pPr marL="800100" lvl="1" indent="-342900">
              <a:buAutoNum type="arabicPeriod"/>
            </a:pPr>
            <a:r>
              <a:rPr lang="en-US" dirty="0"/>
              <a:t>Wooden People (false)</a:t>
            </a:r>
          </a:p>
          <a:p>
            <a:pPr marL="800100" lvl="1" indent="-342900">
              <a:buAutoNum type="arabicPeriod"/>
            </a:pPr>
            <a:r>
              <a:rPr lang="en-US" dirty="0"/>
              <a:t>Pots (false)</a:t>
            </a:r>
          </a:p>
          <a:p>
            <a:pPr marL="800100" lvl="1" indent="-342900">
              <a:buAutoNum type="arabicPeriod"/>
            </a:pPr>
            <a:r>
              <a:rPr lang="en-US" dirty="0"/>
              <a:t>Scissors (false)</a:t>
            </a:r>
          </a:p>
          <a:p>
            <a:pPr marL="342900" indent="-342900">
              <a:buAutoNum type="arabicPeriod"/>
            </a:pPr>
            <a:r>
              <a:rPr lang="en-US" dirty="0"/>
              <a:t>Make a page for each </a:t>
            </a:r>
          </a:p>
          <a:p>
            <a:pPr marL="800100" lvl="1" indent="-342900">
              <a:buAutoNum type="arabicPeriod"/>
            </a:pPr>
            <a:r>
              <a:rPr lang="en-US" dirty="0"/>
              <a:t>You can title these using View-&gt;Outline View</a:t>
            </a:r>
          </a:p>
          <a:p>
            <a:pPr marL="342900" indent="-342900">
              <a:buAutoNum type="arabicPeriod"/>
            </a:pPr>
            <a:r>
              <a:rPr lang="en-US" dirty="0"/>
              <a:t>Make a shape or add an image of the lock.</a:t>
            </a:r>
          </a:p>
          <a:p>
            <a:pPr marL="800100" lvl="1" indent="-342900"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D6DE9-3C34-45AC-A35C-FEE00ACB0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117" y="2090821"/>
            <a:ext cx="5954028" cy="3350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7567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F434-73C3-483F-8C3A-EDD74B77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Make Links for Clues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C74B-B72C-49BA-BB08-67D419EC57B5}"/>
              </a:ext>
            </a:extLst>
          </p:cNvPr>
          <p:cNvSpPr txBox="1"/>
          <p:nvPr/>
        </p:nvSpPr>
        <p:spPr>
          <a:xfrm>
            <a:off x="838199" y="1342190"/>
            <a:ext cx="59903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Create a shape where you want the player to click.</a:t>
            </a:r>
          </a:p>
          <a:p>
            <a:pPr marL="342900" indent="-342900">
              <a:buAutoNum type="arabicPeriod"/>
            </a:pPr>
            <a:r>
              <a:rPr lang="en-US" dirty="0"/>
              <a:t>Set the link for the shape as was done for the entrance.</a:t>
            </a:r>
          </a:p>
          <a:p>
            <a:pPr marL="800100" lvl="1" indent="-342900">
              <a:buAutoNum type="arabicPeriod"/>
            </a:pPr>
            <a:r>
              <a:rPr lang="en-US" dirty="0"/>
              <a:t>Right click.</a:t>
            </a:r>
          </a:p>
          <a:p>
            <a:pPr marL="800100" lvl="1" indent="-342900">
              <a:buAutoNum type="arabicPeriod"/>
            </a:pPr>
            <a:r>
              <a:rPr lang="en-US" dirty="0"/>
              <a:t>Link-&gt;Insert Link.</a:t>
            </a:r>
          </a:p>
          <a:p>
            <a:pPr marL="800100" lvl="1" indent="-342900">
              <a:buAutoNum type="arabicPeriod"/>
            </a:pPr>
            <a:r>
              <a:rPr lang="en-US" dirty="0"/>
              <a:t>Place in this Document.</a:t>
            </a:r>
          </a:p>
          <a:p>
            <a:pPr marL="800100" lvl="1" indent="-342900">
              <a:buAutoNum type="arabicPeriod"/>
            </a:pPr>
            <a:r>
              <a:rPr lang="en-US" dirty="0"/>
              <a:t>Select the slide.</a:t>
            </a:r>
          </a:p>
          <a:p>
            <a:pPr marL="342900" indent="-342900">
              <a:buAutoNum type="arabicPeriod"/>
            </a:pPr>
            <a:r>
              <a:rPr lang="en-US" dirty="0"/>
              <a:t>Make the shape invisible.</a:t>
            </a:r>
          </a:p>
          <a:p>
            <a:pPr marL="800100" lvl="1" indent="-342900">
              <a:buAutoNum type="arabicPeriod"/>
            </a:pPr>
            <a:r>
              <a:rPr lang="en-US" dirty="0"/>
              <a:t>Format Shape.</a:t>
            </a:r>
          </a:p>
          <a:p>
            <a:pPr marL="800100" lvl="1" indent="-342900">
              <a:buAutoNum type="arabicPeriod"/>
            </a:pPr>
            <a:r>
              <a:rPr lang="en-US" dirty="0"/>
              <a:t>No fill.</a:t>
            </a:r>
          </a:p>
          <a:p>
            <a:pPr marL="800100" lvl="1" indent="-342900">
              <a:buAutoNum type="arabicPeriod"/>
            </a:pPr>
            <a:r>
              <a:rPr lang="en-US" dirty="0"/>
              <a:t>No line.</a:t>
            </a:r>
          </a:p>
          <a:p>
            <a:pPr marL="800100" lvl="1" indent="-342900">
              <a:buAutoNum type="arabicPeriod"/>
            </a:pPr>
            <a:r>
              <a:rPr lang="en-US" dirty="0"/>
              <a:t>For 508 compliance.</a:t>
            </a:r>
          </a:p>
          <a:p>
            <a:pPr marL="1257300" lvl="2" indent="-342900">
              <a:buAutoNum type="arabicPeriod"/>
            </a:pPr>
            <a:r>
              <a:rPr lang="en-US" dirty="0"/>
              <a:t>Right click.</a:t>
            </a:r>
          </a:p>
          <a:p>
            <a:pPr marL="1257300" lvl="2" indent="-342900">
              <a:buAutoNum type="arabicPeriod"/>
            </a:pPr>
            <a:r>
              <a:rPr lang="en-US" dirty="0"/>
              <a:t>Edit Alt Text and enter a description of the item.</a:t>
            </a:r>
          </a:p>
          <a:p>
            <a:pPr marL="342900" indent="-342900">
              <a:buAutoNum type="arabicPeriod"/>
            </a:pPr>
            <a:r>
              <a:rPr lang="en-US" dirty="0"/>
              <a:t>Repeat for all the other clues.</a:t>
            </a:r>
          </a:p>
          <a:p>
            <a:pPr marL="800100" lvl="1" indent="-342900">
              <a:buAutoNum type="arabicPeriod"/>
            </a:pPr>
            <a:endParaRPr lang="en-US" dirty="0"/>
          </a:p>
          <a:p>
            <a:pPr marL="800100" lvl="1" indent="-342900"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D6DE9-3C34-45AC-A35C-FEE00ACB0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778" y="1395663"/>
            <a:ext cx="3441913" cy="1936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al 2">
            <a:hlinkClick r:id="rId3" action="ppaction://hlinksldjump"/>
            <a:extLst>
              <a:ext uri="{FF2B5EF4-FFF2-40B4-BE49-F238E27FC236}">
                <a16:creationId xmlns:a16="http://schemas.microsoft.com/office/drawing/2014/main" id="{C849C261-2584-4588-8DA3-8F70C54DCDD2}"/>
              </a:ext>
            </a:extLst>
          </p:cNvPr>
          <p:cNvSpPr/>
          <p:nvPr/>
        </p:nvSpPr>
        <p:spPr>
          <a:xfrm>
            <a:off x="9336857" y="2054092"/>
            <a:ext cx="214376" cy="204426"/>
          </a:xfrm>
          <a:prstGeom prst="ellipse">
            <a:avLst/>
          </a:prstGeom>
          <a:solidFill>
            <a:srgbClr val="FFFF00">
              <a:alpha val="84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F1E40-D440-4B68-BBEC-9AB9CD71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778" y="3649006"/>
            <a:ext cx="3441913" cy="1936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7552A6C-F463-464A-AD4D-0C62AD43A1B9}"/>
              </a:ext>
            </a:extLst>
          </p:cNvPr>
          <p:cNvSpPr/>
          <p:nvPr/>
        </p:nvSpPr>
        <p:spPr>
          <a:xfrm>
            <a:off x="10523472" y="4468585"/>
            <a:ext cx="439483" cy="500743"/>
          </a:xfrm>
          <a:custGeom>
            <a:avLst/>
            <a:gdLst>
              <a:gd name="connsiteX0" fmla="*/ 242500 w 439483"/>
              <a:gd name="connsiteY0" fmla="*/ 27215 h 500743"/>
              <a:gd name="connsiteX1" fmla="*/ 242500 w 439483"/>
              <a:gd name="connsiteY1" fmla="*/ 27215 h 500743"/>
              <a:gd name="connsiteX2" fmla="*/ 144528 w 439483"/>
              <a:gd name="connsiteY2" fmla="*/ 10886 h 500743"/>
              <a:gd name="connsiteX3" fmla="*/ 117314 w 439483"/>
              <a:gd name="connsiteY3" fmla="*/ 5443 h 500743"/>
              <a:gd name="connsiteX4" fmla="*/ 100985 w 439483"/>
              <a:gd name="connsiteY4" fmla="*/ 21772 h 500743"/>
              <a:gd name="connsiteX5" fmla="*/ 57442 w 439483"/>
              <a:gd name="connsiteY5" fmla="*/ 54429 h 500743"/>
              <a:gd name="connsiteX6" fmla="*/ 24785 w 439483"/>
              <a:gd name="connsiteY6" fmla="*/ 87086 h 500743"/>
              <a:gd name="connsiteX7" fmla="*/ 19342 w 439483"/>
              <a:gd name="connsiteY7" fmla="*/ 108857 h 500743"/>
              <a:gd name="connsiteX8" fmla="*/ 13900 w 439483"/>
              <a:gd name="connsiteY8" fmla="*/ 146957 h 500743"/>
              <a:gd name="connsiteX9" fmla="*/ 8457 w 439483"/>
              <a:gd name="connsiteY9" fmla="*/ 179615 h 500743"/>
              <a:gd name="connsiteX10" fmla="*/ 30228 w 439483"/>
              <a:gd name="connsiteY10" fmla="*/ 419100 h 500743"/>
              <a:gd name="connsiteX11" fmla="*/ 52000 w 439483"/>
              <a:gd name="connsiteY11" fmla="*/ 435429 h 500743"/>
              <a:gd name="connsiteX12" fmla="*/ 62885 w 439483"/>
              <a:gd name="connsiteY12" fmla="*/ 451757 h 500743"/>
              <a:gd name="connsiteX13" fmla="*/ 68328 w 439483"/>
              <a:gd name="connsiteY13" fmla="*/ 468086 h 500743"/>
              <a:gd name="connsiteX14" fmla="*/ 139085 w 439483"/>
              <a:gd name="connsiteY14" fmla="*/ 489857 h 500743"/>
              <a:gd name="connsiteX15" fmla="*/ 188071 w 439483"/>
              <a:gd name="connsiteY15" fmla="*/ 500743 h 500743"/>
              <a:gd name="connsiteX16" fmla="*/ 307814 w 439483"/>
              <a:gd name="connsiteY16" fmla="*/ 495300 h 500743"/>
              <a:gd name="connsiteX17" fmla="*/ 329585 w 439483"/>
              <a:gd name="connsiteY17" fmla="*/ 473529 h 500743"/>
              <a:gd name="connsiteX18" fmla="*/ 345914 w 439483"/>
              <a:gd name="connsiteY18" fmla="*/ 451757 h 500743"/>
              <a:gd name="connsiteX19" fmla="*/ 411228 w 439483"/>
              <a:gd name="connsiteY19" fmla="*/ 391886 h 500743"/>
              <a:gd name="connsiteX20" fmla="*/ 416671 w 439483"/>
              <a:gd name="connsiteY20" fmla="*/ 364672 h 500743"/>
              <a:gd name="connsiteX21" fmla="*/ 427557 w 439483"/>
              <a:gd name="connsiteY21" fmla="*/ 342900 h 500743"/>
              <a:gd name="connsiteX22" fmla="*/ 433000 w 439483"/>
              <a:gd name="connsiteY22" fmla="*/ 321129 h 500743"/>
              <a:gd name="connsiteX23" fmla="*/ 427557 w 439483"/>
              <a:gd name="connsiteY23" fmla="*/ 168729 h 500743"/>
              <a:gd name="connsiteX24" fmla="*/ 416671 w 439483"/>
              <a:gd name="connsiteY24" fmla="*/ 146957 h 500743"/>
              <a:gd name="connsiteX25" fmla="*/ 389457 w 439483"/>
              <a:gd name="connsiteY25" fmla="*/ 97972 h 500743"/>
              <a:gd name="connsiteX26" fmla="*/ 367685 w 439483"/>
              <a:gd name="connsiteY26" fmla="*/ 59872 h 500743"/>
              <a:gd name="connsiteX27" fmla="*/ 351357 w 439483"/>
              <a:gd name="connsiteY27" fmla="*/ 32657 h 500743"/>
              <a:gd name="connsiteX28" fmla="*/ 307814 w 439483"/>
              <a:gd name="connsiteY28" fmla="*/ 16329 h 500743"/>
              <a:gd name="connsiteX29" fmla="*/ 258828 w 439483"/>
              <a:gd name="connsiteY29" fmla="*/ 0 h 500743"/>
              <a:gd name="connsiteX30" fmla="*/ 242500 w 439483"/>
              <a:gd name="connsiteY30" fmla="*/ 27215 h 50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39483" h="500743">
                <a:moveTo>
                  <a:pt x="242500" y="27215"/>
                </a:moveTo>
                <a:lnTo>
                  <a:pt x="242500" y="27215"/>
                </a:lnTo>
                <a:lnTo>
                  <a:pt x="144528" y="10886"/>
                </a:lnTo>
                <a:cubicBezTo>
                  <a:pt x="135414" y="9301"/>
                  <a:pt x="126289" y="3199"/>
                  <a:pt x="117314" y="5443"/>
                </a:cubicBezTo>
                <a:cubicBezTo>
                  <a:pt x="109846" y="7310"/>
                  <a:pt x="106943" y="16898"/>
                  <a:pt x="100985" y="21772"/>
                </a:cubicBezTo>
                <a:cubicBezTo>
                  <a:pt x="86943" y="33261"/>
                  <a:pt x="68328" y="39915"/>
                  <a:pt x="57442" y="54429"/>
                </a:cubicBezTo>
                <a:cubicBezTo>
                  <a:pt x="37189" y="81433"/>
                  <a:pt x="48662" y="71168"/>
                  <a:pt x="24785" y="87086"/>
                </a:cubicBezTo>
                <a:cubicBezTo>
                  <a:pt x="22971" y="94343"/>
                  <a:pt x="20680" y="101497"/>
                  <a:pt x="19342" y="108857"/>
                </a:cubicBezTo>
                <a:cubicBezTo>
                  <a:pt x="17047" y="121479"/>
                  <a:pt x="15851" y="134277"/>
                  <a:pt x="13900" y="146957"/>
                </a:cubicBezTo>
                <a:cubicBezTo>
                  <a:pt x="12222" y="157865"/>
                  <a:pt x="10271" y="168729"/>
                  <a:pt x="8457" y="179615"/>
                </a:cubicBezTo>
                <a:cubicBezTo>
                  <a:pt x="9288" y="212019"/>
                  <a:pt x="-21786" y="359656"/>
                  <a:pt x="30228" y="419100"/>
                </a:cubicBezTo>
                <a:cubicBezTo>
                  <a:pt x="36202" y="425927"/>
                  <a:pt x="44743" y="429986"/>
                  <a:pt x="52000" y="435429"/>
                </a:cubicBezTo>
                <a:cubicBezTo>
                  <a:pt x="55628" y="440872"/>
                  <a:pt x="59960" y="445906"/>
                  <a:pt x="62885" y="451757"/>
                </a:cubicBezTo>
                <a:cubicBezTo>
                  <a:pt x="65451" y="456889"/>
                  <a:pt x="64271" y="464029"/>
                  <a:pt x="68328" y="468086"/>
                </a:cubicBezTo>
                <a:cubicBezTo>
                  <a:pt x="89911" y="489670"/>
                  <a:pt x="110173" y="486244"/>
                  <a:pt x="139085" y="489857"/>
                </a:cubicBezTo>
                <a:cubicBezTo>
                  <a:pt x="147481" y="491956"/>
                  <a:pt x="181162" y="500743"/>
                  <a:pt x="188071" y="500743"/>
                </a:cubicBezTo>
                <a:cubicBezTo>
                  <a:pt x="228027" y="500743"/>
                  <a:pt x="267900" y="497114"/>
                  <a:pt x="307814" y="495300"/>
                </a:cubicBezTo>
                <a:cubicBezTo>
                  <a:pt x="315071" y="488043"/>
                  <a:pt x="322827" y="481253"/>
                  <a:pt x="329585" y="473529"/>
                </a:cubicBezTo>
                <a:cubicBezTo>
                  <a:pt x="335559" y="466702"/>
                  <a:pt x="339227" y="457887"/>
                  <a:pt x="345914" y="451757"/>
                </a:cubicBezTo>
                <a:cubicBezTo>
                  <a:pt x="420775" y="383134"/>
                  <a:pt x="374282" y="441149"/>
                  <a:pt x="411228" y="391886"/>
                </a:cubicBezTo>
                <a:cubicBezTo>
                  <a:pt x="413042" y="382815"/>
                  <a:pt x="413746" y="373448"/>
                  <a:pt x="416671" y="364672"/>
                </a:cubicBezTo>
                <a:cubicBezTo>
                  <a:pt x="419237" y="356974"/>
                  <a:pt x="424708" y="350497"/>
                  <a:pt x="427557" y="342900"/>
                </a:cubicBezTo>
                <a:cubicBezTo>
                  <a:pt x="430184" y="335896"/>
                  <a:pt x="431186" y="328386"/>
                  <a:pt x="433000" y="321129"/>
                </a:cubicBezTo>
                <a:cubicBezTo>
                  <a:pt x="441550" y="252717"/>
                  <a:pt x="443423" y="263929"/>
                  <a:pt x="427557" y="168729"/>
                </a:cubicBezTo>
                <a:cubicBezTo>
                  <a:pt x="426223" y="160725"/>
                  <a:pt x="420612" y="154050"/>
                  <a:pt x="416671" y="146957"/>
                </a:cubicBezTo>
                <a:cubicBezTo>
                  <a:pt x="408673" y="132561"/>
                  <a:pt x="395482" y="114038"/>
                  <a:pt x="389457" y="97972"/>
                </a:cubicBezTo>
                <a:cubicBezTo>
                  <a:pt x="369585" y="44978"/>
                  <a:pt x="402230" y="105932"/>
                  <a:pt x="367685" y="59872"/>
                </a:cubicBezTo>
                <a:cubicBezTo>
                  <a:pt x="361338" y="51409"/>
                  <a:pt x="359913" y="38879"/>
                  <a:pt x="351357" y="32657"/>
                </a:cubicBezTo>
                <a:cubicBezTo>
                  <a:pt x="338821" y="23540"/>
                  <a:pt x="322432" y="21488"/>
                  <a:pt x="307814" y="16329"/>
                </a:cubicBezTo>
                <a:cubicBezTo>
                  <a:pt x="291583" y="10601"/>
                  <a:pt x="270999" y="12171"/>
                  <a:pt x="258828" y="0"/>
                </a:cubicBezTo>
                <a:lnTo>
                  <a:pt x="242500" y="27215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6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ffice with computer set">
            <a:extLst>
              <a:ext uri="{FF2B5EF4-FFF2-40B4-BE49-F238E27FC236}">
                <a16:creationId xmlns:a16="http://schemas.microsoft.com/office/drawing/2014/main" id="{FD658B45-5386-4CCB-BD9D-5CF0D7B0F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F75B318-165F-482D-8E6A-FB3EEFC44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080" y="158217"/>
            <a:ext cx="2745981" cy="1325563"/>
          </a:xfrm>
        </p:spPr>
        <p:txBody>
          <a:bodyPr/>
          <a:lstStyle/>
          <a:p>
            <a:r>
              <a:rPr lang="en-US" dirty="0"/>
              <a:t>The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007092-4828-4440-9371-A004DEE368F2}"/>
              </a:ext>
            </a:extLst>
          </p:cNvPr>
          <p:cNvSpPr txBox="1"/>
          <p:nvPr/>
        </p:nvSpPr>
        <p:spPr>
          <a:xfrm>
            <a:off x="260304" y="1341565"/>
            <a:ext cx="26497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in a home office.  There are various items around the office, such as shelves, a desk, a clock, a computer, a sculpture of a tree, and a window.  </a:t>
            </a:r>
          </a:p>
          <a:p>
            <a:endParaRPr lang="en-US" dirty="0"/>
          </a:p>
          <a:p>
            <a:r>
              <a:rPr lang="en-US" dirty="0"/>
              <a:t>There is one door and it’s locked with a push button combination lock. </a:t>
            </a:r>
          </a:p>
          <a:p>
            <a:endParaRPr lang="en-US" dirty="0"/>
          </a:p>
          <a:p>
            <a:r>
              <a:rPr lang="en-US" dirty="0"/>
              <a:t>Can you make it out of the room?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CA45BD-346E-4D9D-A647-03FF80482A93}"/>
              </a:ext>
            </a:extLst>
          </p:cNvPr>
          <p:cNvSpPr/>
          <p:nvPr/>
        </p:nvSpPr>
        <p:spPr>
          <a:xfrm>
            <a:off x="5940264" y="2349407"/>
            <a:ext cx="707492" cy="7074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E9E556E-DF7E-429B-B8A4-2140EF247B6E}"/>
              </a:ext>
            </a:extLst>
          </p:cNvPr>
          <p:cNvSpPr/>
          <p:nvPr/>
        </p:nvSpPr>
        <p:spPr>
          <a:xfrm>
            <a:off x="326571" y="5519057"/>
            <a:ext cx="2449286" cy="1180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Enter the Combination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4A7AD4-8F87-4604-A4CA-74749177FDA2}"/>
              </a:ext>
            </a:extLst>
          </p:cNvPr>
          <p:cNvSpPr/>
          <p:nvPr/>
        </p:nvSpPr>
        <p:spPr>
          <a:xfrm>
            <a:off x="3048000" y="1382486"/>
            <a:ext cx="1480457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Two book shelves.">
            <a:hlinkClick r:id="rId4" action="ppaction://hlinksldjump"/>
            <a:extLst>
              <a:ext uri="{FF2B5EF4-FFF2-40B4-BE49-F238E27FC236}">
                <a16:creationId xmlns:a16="http://schemas.microsoft.com/office/drawing/2014/main" id="{0F173707-8589-4575-A20D-4A630E731D07}"/>
              </a:ext>
            </a:extLst>
          </p:cNvPr>
          <p:cNvSpPr/>
          <p:nvPr/>
        </p:nvSpPr>
        <p:spPr>
          <a:xfrm>
            <a:off x="3048000" y="1382486"/>
            <a:ext cx="1480457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 descr="Small pots balanced on a shelf.">
            <a:hlinkClick r:id="rId5" action="ppaction://hlinksldjump"/>
            <a:extLst>
              <a:ext uri="{FF2B5EF4-FFF2-40B4-BE49-F238E27FC236}">
                <a16:creationId xmlns:a16="http://schemas.microsoft.com/office/drawing/2014/main" id="{B62D5050-1391-405A-8F23-6C66EF992E03}"/>
              </a:ext>
            </a:extLst>
          </p:cNvPr>
          <p:cNvSpPr/>
          <p:nvPr/>
        </p:nvSpPr>
        <p:spPr>
          <a:xfrm>
            <a:off x="3182204" y="3771901"/>
            <a:ext cx="1083128" cy="898071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 descr="Three wooden statues of people.&#10;">
            <a:hlinkClick r:id="rId6" action="ppaction://hlinksldjump"/>
            <a:extLst>
              <a:ext uri="{FF2B5EF4-FFF2-40B4-BE49-F238E27FC236}">
                <a16:creationId xmlns:a16="http://schemas.microsoft.com/office/drawing/2014/main" id="{AC616F3C-EA4D-4782-A604-84487DC6922A}"/>
              </a:ext>
            </a:extLst>
          </p:cNvPr>
          <p:cNvSpPr/>
          <p:nvPr/>
        </p:nvSpPr>
        <p:spPr>
          <a:xfrm>
            <a:off x="7146471" y="1524000"/>
            <a:ext cx="1077686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descr="A computer screen with several pictures on it including one of a flag.">
            <a:hlinkClick r:id="rId7" action="ppaction://hlinksldjump"/>
            <a:extLst>
              <a:ext uri="{FF2B5EF4-FFF2-40B4-BE49-F238E27FC236}">
                <a16:creationId xmlns:a16="http://schemas.microsoft.com/office/drawing/2014/main" id="{DD0CBFD9-15D7-4798-AC4C-93BE1306AA9F}"/>
              </a:ext>
            </a:extLst>
          </p:cNvPr>
          <p:cNvSpPr/>
          <p:nvPr/>
        </p:nvSpPr>
        <p:spPr>
          <a:xfrm>
            <a:off x="6580414" y="3341914"/>
            <a:ext cx="1197429" cy="963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 descr="A clock with equations for the numbers.">
            <a:hlinkClick r:id="rId8" action="ppaction://hlinksldjump"/>
            <a:extLst>
              <a:ext uri="{FF2B5EF4-FFF2-40B4-BE49-F238E27FC236}">
                <a16:creationId xmlns:a16="http://schemas.microsoft.com/office/drawing/2014/main" id="{D27793D9-B3E0-49EF-AE3E-B06F77A04B5F}"/>
              </a:ext>
            </a:extLst>
          </p:cNvPr>
          <p:cNvSpPr/>
          <p:nvPr/>
        </p:nvSpPr>
        <p:spPr>
          <a:xfrm>
            <a:off x="5940264" y="2349407"/>
            <a:ext cx="707492" cy="7074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descr="Desk drawers">
            <a:hlinkClick r:id="rId9" action="ppaction://hlinksldjump"/>
            <a:extLst>
              <a:ext uri="{FF2B5EF4-FFF2-40B4-BE49-F238E27FC236}">
                <a16:creationId xmlns:a16="http://schemas.microsoft.com/office/drawing/2014/main" id="{8C48FE48-8E14-4DF0-A5D0-DFECB6C0F0F5}"/>
              </a:ext>
            </a:extLst>
          </p:cNvPr>
          <p:cNvSpPr/>
          <p:nvPr/>
        </p:nvSpPr>
        <p:spPr>
          <a:xfrm>
            <a:off x="8224157" y="4512129"/>
            <a:ext cx="1028700" cy="2187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 descr="Knicknack shelves made in the shape of a tree. Some of the knickknacks are plants, birds, and animals.">
            <a:hlinkClick r:id="rId10" action="ppaction://hlinksldjump"/>
            <a:extLst>
              <a:ext uri="{FF2B5EF4-FFF2-40B4-BE49-F238E27FC236}">
                <a16:creationId xmlns:a16="http://schemas.microsoft.com/office/drawing/2014/main" id="{A5E7ADBE-8401-4B13-8DE7-F40EEB078AF6}"/>
              </a:ext>
            </a:extLst>
          </p:cNvPr>
          <p:cNvSpPr/>
          <p:nvPr/>
        </p:nvSpPr>
        <p:spPr>
          <a:xfrm>
            <a:off x="10101943" y="2879271"/>
            <a:ext cx="1638300" cy="1551215"/>
          </a:xfrm>
          <a:custGeom>
            <a:avLst/>
            <a:gdLst>
              <a:gd name="connsiteX0" fmla="*/ 838200 w 1638300"/>
              <a:gd name="connsiteY0" fmla="*/ 27215 h 1551215"/>
              <a:gd name="connsiteX1" fmla="*/ 261257 w 1638300"/>
              <a:gd name="connsiteY1" fmla="*/ 48986 h 1551215"/>
              <a:gd name="connsiteX2" fmla="*/ 0 w 1638300"/>
              <a:gd name="connsiteY2" fmla="*/ 664029 h 1551215"/>
              <a:gd name="connsiteX3" fmla="*/ 48986 w 1638300"/>
              <a:gd name="connsiteY3" fmla="*/ 1496786 h 1551215"/>
              <a:gd name="connsiteX4" fmla="*/ 1513114 w 1638300"/>
              <a:gd name="connsiteY4" fmla="*/ 1551215 h 1551215"/>
              <a:gd name="connsiteX5" fmla="*/ 1638300 w 1638300"/>
              <a:gd name="connsiteY5" fmla="*/ 903515 h 1551215"/>
              <a:gd name="connsiteX6" fmla="*/ 1524000 w 1638300"/>
              <a:gd name="connsiteY6" fmla="*/ 321129 h 1551215"/>
              <a:gd name="connsiteX7" fmla="*/ 1268186 w 1638300"/>
              <a:gd name="connsiteY7" fmla="*/ 0 h 1551215"/>
              <a:gd name="connsiteX8" fmla="*/ 838200 w 1638300"/>
              <a:gd name="connsiteY8" fmla="*/ 27215 h 155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8300" h="1551215">
                <a:moveTo>
                  <a:pt x="838200" y="27215"/>
                </a:moveTo>
                <a:lnTo>
                  <a:pt x="261257" y="48986"/>
                </a:lnTo>
                <a:lnTo>
                  <a:pt x="0" y="664029"/>
                </a:lnTo>
                <a:lnTo>
                  <a:pt x="48986" y="1496786"/>
                </a:lnTo>
                <a:lnTo>
                  <a:pt x="1513114" y="1551215"/>
                </a:lnTo>
                <a:lnTo>
                  <a:pt x="1638300" y="903515"/>
                </a:lnTo>
                <a:lnTo>
                  <a:pt x="1524000" y="321129"/>
                </a:lnTo>
                <a:lnTo>
                  <a:pt x="1268186" y="0"/>
                </a:lnTo>
                <a:lnTo>
                  <a:pt x="838200" y="2721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6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8169379-BCCA-4716-AC02-C3EDA416A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57" y="3962400"/>
            <a:ext cx="3706868" cy="2051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6B5DA9-4A89-463A-99BB-FEB6DF7F0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360" y="4306585"/>
            <a:ext cx="4165224" cy="2240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4707B8-BBCF-4903-A956-AB977378D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203" y="4575450"/>
            <a:ext cx="3771900" cy="2108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EF434-73C3-483F-8C3A-EDD74B77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Make Clue Pages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C74B-B72C-49BA-BB08-67D419EC57B5}"/>
              </a:ext>
            </a:extLst>
          </p:cNvPr>
          <p:cNvSpPr txBox="1"/>
          <p:nvPr/>
        </p:nvSpPr>
        <p:spPr>
          <a:xfrm>
            <a:off x="838199" y="1500033"/>
            <a:ext cx="47733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Describe the clue.</a:t>
            </a:r>
          </a:p>
          <a:p>
            <a:pPr marL="800100" lvl="1" indent="-342900">
              <a:buAutoNum type="arabicPeriod"/>
            </a:pPr>
            <a:r>
              <a:rPr lang="en-US" dirty="0"/>
              <a:t>Copy the room image and paste it.</a:t>
            </a:r>
          </a:p>
          <a:p>
            <a:pPr marL="1257300" lvl="2" indent="-342900">
              <a:buAutoNum type="arabicPeriod"/>
            </a:pPr>
            <a:r>
              <a:rPr lang="en-US" dirty="0"/>
              <a:t>Crop and describe.</a:t>
            </a:r>
          </a:p>
          <a:p>
            <a:pPr marL="800100" lvl="1" indent="-342900">
              <a:buAutoNum type="arabicPeriod"/>
            </a:pPr>
            <a:r>
              <a:rPr lang="en-US" dirty="0"/>
              <a:t>Write out the clue.</a:t>
            </a:r>
          </a:p>
          <a:p>
            <a:pPr marL="800100" lvl="1" indent="-342900">
              <a:buAutoNum type="arabicPeriod"/>
            </a:pPr>
            <a:r>
              <a:rPr lang="en-US" dirty="0"/>
              <a:t>Combine both.</a:t>
            </a:r>
          </a:p>
          <a:p>
            <a:pPr marL="800100" lvl="1" indent="-342900">
              <a:buAutoNum type="arabicPeriod"/>
            </a:pPr>
            <a:r>
              <a:rPr lang="en-US" dirty="0"/>
              <a:t>Be creative.</a:t>
            </a:r>
          </a:p>
          <a:p>
            <a:pPr marL="342900" indent="-342900">
              <a:buAutoNum type="arabicPeriod"/>
            </a:pPr>
            <a:r>
              <a:rPr lang="en-US" dirty="0"/>
              <a:t>Add a button to return to the room.</a:t>
            </a:r>
          </a:p>
          <a:p>
            <a:pPr marL="800100" lvl="1" indent="-342900">
              <a:buAutoNum type="arabicPeriod"/>
            </a:pPr>
            <a:endParaRPr lang="en-US" dirty="0"/>
          </a:p>
          <a:p>
            <a:pPr marL="800100" lvl="1" indent="-342900">
              <a:buAutoNum type="arabicPeriod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B55293-F008-480D-ADFB-A7924A495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9137" y="820915"/>
            <a:ext cx="5967112" cy="3351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240A99D-A634-4DFC-AD7E-6CDCED2D7BDE}"/>
              </a:ext>
            </a:extLst>
          </p:cNvPr>
          <p:cNvCxnSpPr>
            <a:cxnSpLocks/>
          </p:cNvCxnSpPr>
          <p:nvPr/>
        </p:nvCxnSpPr>
        <p:spPr>
          <a:xfrm>
            <a:off x="4610100" y="3369129"/>
            <a:ext cx="3872593" cy="449495"/>
          </a:xfrm>
          <a:prstGeom prst="bentConnector3">
            <a:avLst>
              <a:gd name="adj1" fmla="val 1036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3B31644B-F084-4784-B54A-92DC4358B999}"/>
              </a:ext>
            </a:extLst>
          </p:cNvPr>
          <p:cNvCxnSpPr>
            <a:cxnSpLocks/>
          </p:cNvCxnSpPr>
          <p:nvPr/>
        </p:nvCxnSpPr>
        <p:spPr>
          <a:xfrm>
            <a:off x="4958443" y="1970314"/>
            <a:ext cx="1050471" cy="446315"/>
          </a:xfrm>
          <a:prstGeom prst="bentConnector3">
            <a:avLst>
              <a:gd name="adj1" fmla="val 17358"/>
            </a:avLst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58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F434-73C3-483F-8C3A-EDD74B77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Make the Lock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C74B-B72C-49BA-BB08-67D419EC57B5}"/>
              </a:ext>
            </a:extLst>
          </p:cNvPr>
          <p:cNvSpPr txBox="1"/>
          <p:nvPr/>
        </p:nvSpPr>
        <p:spPr>
          <a:xfrm>
            <a:off x="838199" y="1500033"/>
            <a:ext cx="57857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For this you’ll be making a lot of duplicates so first make a base lock slide.</a:t>
            </a:r>
          </a:p>
          <a:p>
            <a:pPr marL="342900" indent="-342900">
              <a:buAutoNum type="arabicPeriod"/>
            </a:pPr>
            <a:r>
              <a:rPr lang="en-US" dirty="0"/>
              <a:t>Put the picture of the lock on the background.</a:t>
            </a:r>
          </a:p>
          <a:p>
            <a:pPr marL="800100" lvl="1" indent="-342900">
              <a:buAutoNum type="arabicPeriod"/>
            </a:pPr>
            <a:r>
              <a:rPr lang="en-US" dirty="0"/>
              <a:t>Format Background, picture, adjust as necessary.</a:t>
            </a:r>
          </a:p>
          <a:p>
            <a:pPr marL="342900" indent="-342900">
              <a:buAutoNum type="arabicPeriod"/>
            </a:pPr>
            <a:r>
              <a:rPr lang="en-US" dirty="0"/>
              <a:t>Copy the slide to make an Incorrect Entry slide.</a:t>
            </a:r>
          </a:p>
          <a:p>
            <a:pPr marL="800100" lvl="1" indent="-342900">
              <a:buAutoNum type="arabicPeriod"/>
            </a:pPr>
            <a:r>
              <a:rPr lang="en-US" dirty="0"/>
              <a:t>This is the slide you link to on a bad number input.</a:t>
            </a:r>
          </a:p>
          <a:p>
            <a:pPr marL="800100" lvl="1" indent="-342900">
              <a:buAutoNum type="arabicPeriod"/>
            </a:pPr>
            <a:r>
              <a:rPr lang="en-US" dirty="0"/>
              <a:t>Add a “return to room” button and link it to the room.</a:t>
            </a:r>
          </a:p>
          <a:p>
            <a:pPr marL="342900" indent="-342900">
              <a:buAutoNum type="arabicPeriod"/>
            </a:pPr>
            <a:r>
              <a:rPr lang="en-US" dirty="0"/>
              <a:t>Return to the base lock slide and make shapes for each number.</a:t>
            </a:r>
          </a:p>
          <a:p>
            <a:pPr marL="342900" indent="-342900">
              <a:buAutoNum type="arabicPeriod"/>
            </a:pPr>
            <a:r>
              <a:rPr lang="en-US" dirty="0"/>
              <a:t>Link all number shapes to the “Incorrect Entry” page.</a:t>
            </a:r>
          </a:p>
          <a:p>
            <a:pPr marL="342900" indent="-342900">
              <a:buAutoNum type="arabicPeriod"/>
            </a:pPr>
            <a:r>
              <a:rPr lang="en-US" dirty="0"/>
              <a:t>Duplicate the base lock page once for each combination number.  </a:t>
            </a:r>
          </a:p>
          <a:p>
            <a:pPr marL="800100" lvl="1" indent="-342900">
              <a:buAutoNum type="arabicPeriod"/>
            </a:pPr>
            <a:r>
              <a:rPr lang="en-US" dirty="0"/>
              <a:t>For our example there are four numbers and the enter key. </a:t>
            </a:r>
          </a:p>
          <a:p>
            <a:pPr marL="342900" indent="-342900">
              <a:buAutoNum type="arabicPeriod"/>
            </a:pPr>
            <a:r>
              <a:rPr lang="en-US" dirty="0"/>
              <a:t>Create a final “You Escaped!”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149D6-725F-402A-B4D4-EBC9580A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01" y="582388"/>
            <a:ext cx="3570613" cy="2769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C8CBAB-081C-40F5-8B68-9873BDE2E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754" y="3565709"/>
            <a:ext cx="5225857" cy="3031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5E49A7C-1885-4FD3-BC82-F5992CC00779}"/>
              </a:ext>
            </a:extLst>
          </p:cNvPr>
          <p:cNvSpPr/>
          <p:nvPr/>
        </p:nvSpPr>
        <p:spPr>
          <a:xfrm>
            <a:off x="9274629" y="2019300"/>
            <a:ext cx="195942" cy="163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A0B5F477-E852-4CDC-84BC-5B2F9A52C333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9470571" y="2100943"/>
            <a:ext cx="1186543" cy="1964871"/>
          </a:xfrm>
          <a:prstGeom prst="bentConnector2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233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F434-73C3-483F-8C3A-EDD74B77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Set the Combination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EC74B-B72C-49BA-BB08-67D419EC57B5}"/>
              </a:ext>
            </a:extLst>
          </p:cNvPr>
          <p:cNvSpPr txBox="1"/>
          <p:nvPr/>
        </p:nvSpPr>
        <p:spPr>
          <a:xfrm>
            <a:off x="838200" y="1341973"/>
            <a:ext cx="5785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Link the first correct number to the next lock page.</a:t>
            </a:r>
          </a:p>
          <a:p>
            <a:pPr marL="342900" indent="-342900">
              <a:buAutoNum type="arabicPeriod"/>
            </a:pPr>
            <a:r>
              <a:rPr lang="en-US" dirty="0"/>
              <a:t>Change the description on the page to indicate that a correct number was pressed. </a:t>
            </a:r>
          </a:p>
          <a:p>
            <a:pPr marL="342900" indent="-342900">
              <a:buAutoNum type="arabicPeriod"/>
            </a:pPr>
            <a:r>
              <a:rPr lang="en-US" dirty="0"/>
              <a:t>Continue for the rest of the combination numbers.</a:t>
            </a:r>
          </a:p>
          <a:p>
            <a:pPr marL="342900" indent="-342900">
              <a:buAutoNum type="arabicPeriod"/>
            </a:pPr>
            <a:r>
              <a:rPr lang="en-US" dirty="0"/>
              <a:t>Link the last number or entry key to the final slide.</a:t>
            </a:r>
          </a:p>
          <a:p>
            <a:pPr marL="800100" lvl="1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800100" lvl="1" indent="-342900">
              <a:buAutoNum type="arabicPeriod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F297F-876B-483B-A085-DA12FAE20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368982"/>
            <a:ext cx="2031611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E51873-750A-4C11-AF3E-C9EFAF76F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406" y="3384354"/>
            <a:ext cx="2087021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8659DC-890C-412E-963A-5FDD8DB3D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622" y="3374949"/>
            <a:ext cx="2156189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9140F5-8AEF-4B1F-98AF-242C85342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006" y="3384354"/>
            <a:ext cx="2114981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62D3FD-1578-43BD-A167-2B0A12DBB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7183" y="3384354"/>
            <a:ext cx="212851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C83EB0-A738-4305-B9E0-C9FC60585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668" y="5261718"/>
            <a:ext cx="2541973" cy="1416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56859A-FF47-43DE-B2C9-989A88B22CDA}"/>
              </a:ext>
            </a:extLst>
          </p:cNvPr>
          <p:cNvCxnSpPr/>
          <p:nvPr/>
        </p:nvCxnSpPr>
        <p:spPr>
          <a:xfrm>
            <a:off x="1810659" y="4270828"/>
            <a:ext cx="1161143" cy="0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3769D3-66DE-48DB-A982-B219F588B01C}"/>
              </a:ext>
            </a:extLst>
          </p:cNvPr>
          <p:cNvSpPr/>
          <p:nvPr/>
        </p:nvSpPr>
        <p:spPr>
          <a:xfrm>
            <a:off x="1709057" y="4227286"/>
            <a:ext cx="112486" cy="94343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1FF488-6227-4DD6-87A4-A9D72FFFDC10}"/>
              </a:ext>
            </a:extLst>
          </p:cNvPr>
          <p:cNvCxnSpPr>
            <a:cxnSpLocks/>
          </p:cNvCxnSpPr>
          <p:nvPr/>
        </p:nvCxnSpPr>
        <p:spPr>
          <a:xfrm>
            <a:off x="3889830" y="4132944"/>
            <a:ext cx="1360715" cy="0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E33C616-4E28-4B75-8689-54D758E3C558}"/>
              </a:ext>
            </a:extLst>
          </p:cNvPr>
          <p:cNvSpPr/>
          <p:nvPr/>
        </p:nvSpPr>
        <p:spPr>
          <a:xfrm>
            <a:off x="3795486" y="4089402"/>
            <a:ext cx="112486" cy="94343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AE953D0-100B-490D-A376-669CE4A2421D}"/>
              </a:ext>
            </a:extLst>
          </p:cNvPr>
          <p:cNvCxnSpPr>
            <a:cxnSpLocks/>
          </p:cNvCxnSpPr>
          <p:nvPr/>
        </p:nvCxnSpPr>
        <p:spPr>
          <a:xfrm>
            <a:off x="6641296" y="4125686"/>
            <a:ext cx="1360715" cy="0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4258A3B-5C02-4CCC-9AC8-8D48931E7FCF}"/>
              </a:ext>
            </a:extLst>
          </p:cNvPr>
          <p:cNvSpPr/>
          <p:nvPr/>
        </p:nvSpPr>
        <p:spPr>
          <a:xfrm>
            <a:off x="6536065" y="4082144"/>
            <a:ext cx="112486" cy="94343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42FD37-78DB-4D55-AB1E-08D3035B637B}"/>
              </a:ext>
            </a:extLst>
          </p:cNvPr>
          <p:cNvCxnSpPr>
            <a:cxnSpLocks/>
          </p:cNvCxnSpPr>
          <p:nvPr/>
        </p:nvCxnSpPr>
        <p:spPr>
          <a:xfrm>
            <a:off x="8737602" y="4303487"/>
            <a:ext cx="1360715" cy="0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8C57F24-8349-4FC0-BEE9-E5D97BB6AE52}"/>
              </a:ext>
            </a:extLst>
          </p:cNvPr>
          <p:cNvSpPr/>
          <p:nvPr/>
        </p:nvSpPr>
        <p:spPr>
          <a:xfrm>
            <a:off x="8636000" y="4259945"/>
            <a:ext cx="112486" cy="94343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4CA388A-F275-41AA-9CEE-DA8710E8F2C4}"/>
              </a:ext>
            </a:extLst>
          </p:cNvPr>
          <p:cNvCxnSpPr>
            <a:cxnSpLocks/>
          </p:cNvCxnSpPr>
          <p:nvPr/>
        </p:nvCxnSpPr>
        <p:spPr>
          <a:xfrm flipH="1">
            <a:off x="11422743" y="4717141"/>
            <a:ext cx="18144" cy="841448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FCC950A-1181-4FAE-86A3-E95C7410A48E}"/>
              </a:ext>
            </a:extLst>
          </p:cNvPr>
          <p:cNvSpPr/>
          <p:nvPr/>
        </p:nvSpPr>
        <p:spPr>
          <a:xfrm>
            <a:off x="11353800" y="4553859"/>
            <a:ext cx="137886" cy="130784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8AA06-1A65-416F-A335-193DE07F2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407" y="5457796"/>
            <a:ext cx="2095721" cy="1167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F1189E5-27E1-43F4-82FB-A315A5BD811C}"/>
              </a:ext>
            </a:extLst>
          </p:cNvPr>
          <p:cNvCxnSpPr>
            <a:endCxn id="4" idx="1"/>
          </p:cNvCxnSpPr>
          <p:nvPr/>
        </p:nvCxnSpPr>
        <p:spPr>
          <a:xfrm>
            <a:off x="1642311" y="4717141"/>
            <a:ext cx="2679096" cy="1324530"/>
          </a:xfrm>
          <a:prstGeom prst="bentConnector3">
            <a:avLst>
              <a:gd name="adj1" fmla="val -972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1948A35B-C3BB-4778-BD00-2F2B782F4A90}"/>
              </a:ext>
            </a:extLst>
          </p:cNvPr>
          <p:cNvCxnSpPr>
            <a:cxnSpLocks/>
          </p:cNvCxnSpPr>
          <p:nvPr/>
        </p:nvCxnSpPr>
        <p:spPr>
          <a:xfrm>
            <a:off x="4029211" y="4794871"/>
            <a:ext cx="292196" cy="7136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nector: Elbow 26">
            <a:extLst>
              <a:ext uri="{FF2B5EF4-FFF2-40B4-BE49-F238E27FC236}">
                <a16:creationId xmlns:a16="http://schemas.microsoft.com/office/drawing/2014/main" id="{AEC25CEF-1A13-42D0-9106-E90E26D89D35}"/>
              </a:ext>
            </a:extLst>
          </p:cNvPr>
          <p:cNvCxnSpPr>
            <a:cxnSpLocks/>
          </p:cNvCxnSpPr>
          <p:nvPr/>
        </p:nvCxnSpPr>
        <p:spPr>
          <a:xfrm>
            <a:off x="6416128" y="4794871"/>
            <a:ext cx="1000" cy="662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7ADF6F6E-5183-4D6E-8F83-2E1A43F7F379}"/>
              </a:ext>
            </a:extLst>
          </p:cNvPr>
          <p:cNvCxnSpPr>
            <a:cxnSpLocks/>
            <a:endCxn id="4" idx="3"/>
          </p:cNvCxnSpPr>
          <p:nvPr/>
        </p:nvCxnSpPr>
        <p:spPr>
          <a:xfrm rot="10800000" flipV="1">
            <a:off x="6417128" y="4804225"/>
            <a:ext cx="2481788" cy="1237446"/>
          </a:xfrm>
          <a:prstGeom prst="bentConnector3">
            <a:avLst>
              <a:gd name="adj1" fmla="val 1679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82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734</Words>
  <Application>Microsoft Office PowerPoint</Application>
  <PresentationFormat>Widescreen</PresentationFormat>
  <Paragraphs>98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Make Your Escape!</vt:lpstr>
      <vt:lpstr>Slide Show Setup</vt:lpstr>
      <vt:lpstr>Build the Entrance</vt:lpstr>
      <vt:lpstr>Build the Main Room</vt:lpstr>
      <vt:lpstr>Make Links for Clues</vt:lpstr>
      <vt:lpstr>The Room</vt:lpstr>
      <vt:lpstr>Make Clue Pages</vt:lpstr>
      <vt:lpstr>Make the Lock</vt:lpstr>
      <vt:lpstr>Set the Combination</vt:lpstr>
      <vt:lpstr>Test and Build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Goza</dc:creator>
  <cp:lastModifiedBy>Sharon Goza</cp:lastModifiedBy>
  <cp:revision>46</cp:revision>
  <dcterms:created xsi:type="dcterms:W3CDTF">2021-05-26T01:21:17Z</dcterms:created>
  <dcterms:modified xsi:type="dcterms:W3CDTF">2021-06-19T00:17:22Z</dcterms:modified>
</cp:coreProperties>
</file>